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0" r:id="rId2"/>
    <p:sldId id="292" r:id="rId3"/>
    <p:sldId id="261" r:id="rId4"/>
    <p:sldId id="274" r:id="rId5"/>
    <p:sldId id="276" r:id="rId6"/>
    <p:sldId id="277" r:id="rId7"/>
    <p:sldId id="278" r:id="rId8"/>
    <p:sldId id="267" r:id="rId9"/>
    <p:sldId id="279" r:id="rId10"/>
    <p:sldId id="280" r:id="rId11"/>
    <p:sldId id="257" r:id="rId12"/>
    <p:sldId id="272" r:id="rId13"/>
    <p:sldId id="271" r:id="rId14"/>
    <p:sldId id="281" r:id="rId15"/>
    <p:sldId id="282" r:id="rId16"/>
    <p:sldId id="283" r:id="rId17"/>
    <p:sldId id="284" r:id="rId18"/>
    <p:sldId id="286" r:id="rId19"/>
    <p:sldId id="288" r:id="rId20"/>
    <p:sldId id="28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56" autoAdjust="0"/>
    <p:restoredTop sz="94660"/>
  </p:normalViewPr>
  <p:slideViewPr>
    <p:cSldViewPr>
      <p:cViewPr varScale="1">
        <p:scale>
          <a:sx n="108" d="100"/>
          <a:sy n="108" d="100"/>
        </p:scale>
        <p:origin x="172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99CCD5-5DAC-4B61-9EA8-2EE1759BA583}" type="datetimeFigureOut">
              <a:rPr lang="ru-RU" smtClean="0"/>
              <a:pPr/>
              <a:t>29.01.2025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315BB1-FD2C-4299-B2E5-67B5BA60DAA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39DEFF-8260-41DF-863D-12276FD034AE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315BB1-FD2C-4299-B2E5-67B5BA60DAA1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6342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89F4F-7B88-4E30-991F-5AA71491CAD5}" type="datetimeFigureOut">
              <a:rPr lang="en-US" smtClean="0"/>
              <a:pPr/>
              <a:t>1/29/2025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A0FB1-F34C-4530-B2C6-A2362EC74B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89F4F-7B88-4E30-991F-5AA71491CAD5}" type="datetimeFigureOut">
              <a:rPr lang="en-US" smtClean="0"/>
              <a:pPr/>
              <a:t>1/29/2025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A0FB1-F34C-4530-B2C6-A2362EC74B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89F4F-7B88-4E30-991F-5AA71491CAD5}" type="datetimeFigureOut">
              <a:rPr lang="en-US" smtClean="0"/>
              <a:pPr/>
              <a:t>1/29/2025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A0FB1-F34C-4530-B2C6-A2362EC74B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89F4F-7B88-4E30-991F-5AA71491CAD5}" type="datetimeFigureOut">
              <a:rPr lang="en-US" smtClean="0"/>
              <a:pPr/>
              <a:t>1/29/2025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A0FB1-F34C-4530-B2C6-A2362EC74B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89F4F-7B88-4E30-991F-5AA71491CAD5}" type="datetimeFigureOut">
              <a:rPr lang="en-US" smtClean="0"/>
              <a:pPr/>
              <a:t>1/29/2025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A0FB1-F34C-4530-B2C6-A2362EC74B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89F4F-7B88-4E30-991F-5AA71491CAD5}" type="datetimeFigureOut">
              <a:rPr lang="en-US" smtClean="0"/>
              <a:pPr/>
              <a:t>1/29/2025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A0FB1-F34C-4530-B2C6-A2362EC74B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89F4F-7B88-4E30-991F-5AA71491CAD5}" type="datetimeFigureOut">
              <a:rPr lang="en-US" smtClean="0"/>
              <a:pPr/>
              <a:t>1/29/2025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A0FB1-F34C-4530-B2C6-A2362EC74B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89F4F-7B88-4E30-991F-5AA71491CAD5}" type="datetimeFigureOut">
              <a:rPr lang="en-US" smtClean="0"/>
              <a:pPr/>
              <a:t>1/29/2025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A0FB1-F34C-4530-B2C6-A2362EC74B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89F4F-7B88-4E30-991F-5AA71491CAD5}" type="datetimeFigureOut">
              <a:rPr lang="en-US" smtClean="0"/>
              <a:pPr/>
              <a:t>1/29/2025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A0FB1-F34C-4530-B2C6-A2362EC74B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89F4F-7B88-4E30-991F-5AA71491CAD5}" type="datetimeFigureOut">
              <a:rPr lang="en-US" smtClean="0"/>
              <a:pPr/>
              <a:t>1/29/2025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A0FB1-F34C-4530-B2C6-A2362EC74B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89F4F-7B88-4E30-991F-5AA71491CAD5}" type="datetimeFigureOut">
              <a:rPr lang="en-US" smtClean="0"/>
              <a:pPr/>
              <a:t>1/29/2025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A0FB1-F34C-4530-B2C6-A2362EC74B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F89F4F-7B88-4E30-991F-5AA71491CAD5}" type="datetimeFigureOut">
              <a:rPr lang="en-US" smtClean="0"/>
              <a:pPr/>
              <a:t>1/29/2025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CA0FB1-F34C-4530-B2C6-A2362EC74B5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00430" y="0"/>
            <a:ext cx="5272070" cy="6741368"/>
          </a:xfrm>
        </p:spPr>
        <p:txBody>
          <a:bodyPr>
            <a:noAutofit/>
          </a:bodyPr>
          <a:lstStyle/>
          <a:p>
            <a:pPr algn="r"/>
            <a:br>
              <a:rPr lang="ru-RU" sz="6600" b="1" dirty="0">
                <a:solidFill>
                  <a:srgbClr val="FF0000"/>
                </a:solidFill>
              </a:rPr>
            </a:br>
            <a:br>
              <a:rPr lang="ru-RU" sz="6600" b="1" dirty="0">
                <a:solidFill>
                  <a:srgbClr val="FF0000"/>
                </a:solidFill>
              </a:rPr>
            </a:br>
            <a:br>
              <a:rPr lang="ru-RU" sz="6600" b="1" dirty="0">
                <a:solidFill>
                  <a:srgbClr val="FF0000"/>
                </a:solidFill>
              </a:rPr>
            </a:br>
            <a:r>
              <a:rPr lang="ru-RU" sz="6600" b="1" dirty="0">
                <a:solidFill>
                  <a:srgbClr val="FF0000"/>
                </a:solidFill>
              </a:rPr>
              <a:t>«Кейс»-технология или метод казуса</a:t>
            </a:r>
            <a:br>
              <a:rPr lang="ru-RU" sz="4800" b="1" dirty="0">
                <a:solidFill>
                  <a:schemeClr val="tx2"/>
                </a:solidFill>
              </a:rPr>
            </a:br>
            <a:br>
              <a:rPr lang="ru-RU" sz="2800" b="1" dirty="0">
                <a:solidFill>
                  <a:schemeClr val="tx2"/>
                </a:solidFill>
              </a:rPr>
            </a:br>
            <a:r>
              <a:rPr lang="ru-RU" sz="2800" b="1" i="1" dirty="0">
                <a:solidFill>
                  <a:srgbClr val="0070C0"/>
                </a:solidFill>
              </a:rPr>
              <a:t> </a:t>
            </a:r>
            <a:r>
              <a:rPr lang="ru-RU" sz="2000" b="1" i="1" dirty="0" err="1">
                <a:solidFill>
                  <a:srgbClr val="0070C0"/>
                </a:solidFill>
              </a:rPr>
              <a:t>Ахримова</a:t>
            </a:r>
            <a:r>
              <a:rPr lang="ru-RU" sz="2000" b="1" i="1" dirty="0">
                <a:solidFill>
                  <a:srgbClr val="0070C0"/>
                </a:solidFill>
              </a:rPr>
              <a:t> Е.В.</a:t>
            </a:r>
            <a:br>
              <a:rPr lang="ru-RU" sz="2000" b="1" i="1" dirty="0">
                <a:solidFill>
                  <a:srgbClr val="0070C0"/>
                </a:solidFill>
              </a:rPr>
            </a:br>
            <a:r>
              <a:rPr lang="ru-RU" sz="2000" b="1" i="1" dirty="0">
                <a:solidFill>
                  <a:srgbClr val="0070C0"/>
                </a:solidFill>
              </a:rPr>
              <a:t>учитель-логопед</a:t>
            </a:r>
            <a:br>
              <a:rPr lang="ru-RU" sz="2000" b="1" i="1" dirty="0">
                <a:solidFill>
                  <a:srgbClr val="0070C0"/>
                </a:solidFill>
              </a:rPr>
            </a:br>
            <a:r>
              <a:rPr lang="ru-RU" sz="2000" b="1" i="1" dirty="0">
                <a:solidFill>
                  <a:srgbClr val="0070C0"/>
                </a:solidFill>
              </a:rPr>
              <a:t>МБОУ «СОШ № 55 г. Челябинска»</a:t>
            </a:r>
            <a:br>
              <a:rPr lang="ru-RU" sz="2000" b="1" i="1" dirty="0">
                <a:solidFill>
                  <a:srgbClr val="0070C0"/>
                </a:solidFill>
              </a:rPr>
            </a:br>
            <a:br>
              <a:rPr lang="ru-RU" sz="4800" b="1" dirty="0">
                <a:solidFill>
                  <a:schemeClr val="tx2"/>
                </a:solidFill>
              </a:rPr>
            </a:br>
            <a:br>
              <a:rPr lang="ru-RU" sz="4800" b="1" dirty="0">
                <a:solidFill>
                  <a:schemeClr val="tx2"/>
                </a:solidFill>
              </a:rPr>
            </a:br>
            <a:endParaRPr lang="ru-RU" sz="4800" dirty="0">
              <a:solidFill>
                <a:schemeClr val="tx2"/>
              </a:solidFill>
            </a:endParaRPr>
          </a:p>
        </p:txBody>
      </p:sp>
      <p:pic>
        <p:nvPicPr>
          <p:cNvPr id="1026" name="Picture 2" descr="C:\Users\123\Desktop\человечки\1.bmp"/>
          <p:cNvPicPr>
            <a:picLocks noChangeAspect="1" noChangeArrowheads="1"/>
          </p:cNvPicPr>
          <p:nvPr/>
        </p:nvPicPr>
        <p:blipFill>
          <a:blip r:embed="rId2" cstate="print"/>
          <a:srcRect l="14701" r="23230"/>
          <a:stretch>
            <a:fillRect/>
          </a:stretch>
        </p:blipFill>
        <p:spPr bwMode="auto">
          <a:xfrm>
            <a:off x="428597" y="1408898"/>
            <a:ext cx="3131050" cy="50444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23\Desktop\человечки\3.bmp"/>
          <p:cNvPicPr>
            <a:picLocks noChangeAspect="1" noChangeArrowheads="1"/>
          </p:cNvPicPr>
          <p:nvPr/>
        </p:nvPicPr>
        <p:blipFill>
          <a:blip r:embed="rId2" cstate="print"/>
          <a:srcRect l="9524" t="4210"/>
          <a:stretch>
            <a:fillRect/>
          </a:stretch>
        </p:blipFill>
        <p:spPr bwMode="auto">
          <a:xfrm>
            <a:off x="-108520" y="-9128"/>
            <a:ext cx="9252520" cy="686712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57620" y="214290"/>
            <a:ext cx="5106868" cy="1702542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«кейса»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2348880"/>
            <a:ext cx="6768752" cy="3096344"/>
          </a:xfrm>
        </p:spPr>
        <p:txBody>
          <a:bodyPr>
            <a:normAutofit/>
          </a:bodyPr>
          <a:lstStyle/>
          <a:p>
            <a:pPr marL="571500" indent="-571500" algn="l">
              <a:buFont typeface="Wingdings" panose="05000000000000000000" pitchFamily="2" charset="2"/>
              <a:buChar char="ü"/>
            </a:pPr>
            <a:r>
              <a:rPr lang="ru-RU" sz="4000" dirty="0">
                <a:solidFill>
                  <a:schemeClr val="tx2"/>
                </a:solidFill>
              </a:rPr>
              <a:t>Предисловие(введение)</a:t>
            </a:r>
          </a:p>
          <a:p>
            <a:pPr marL="571500" indent="-571500" algn="l">
              <a:buFont typeface="Wingdings" panose="05000000000000000000" pitchFamily="2" charset="2"/>
              <a:buChar char="ü"/>
            </a:pPr>
            <a:r>
              <a:rPr lang="ru-RU" sz="4000" dirty="0">
                <a:solidFill>
                  <a:schemeClr val="tx2"/>
                </a:solidFill>
              </a:rPr>
              <a:t>Основная часть</a:t>
            </a:r>
          </a:p>
          <a:p>
            <a:pPr marL="571500" indent="-571500" algn="l">
              <a:buFont typeface="Wingdings" panose="05000000000000000000" pitchFamily="2" charset="2"/>
              <a:buChar char="ü"/>
            </a:pPr>
            <a:r>
              <a:rPr lang="ru-RU" sz="4000" dirty="0">
                <a:solidFill>
                  <a:schemeClr val="tx2"/>
                </a:solidFill>
              </a:rPr>
              <a:t>Послесловие (материал для решения)</a:t>
            </a:r>
          </a:p>
        </p:txBody>
      </p:sp>
    </p:spTree>
    <p:extLst>
      <p:ext uri="{BB962C8B-B14F-4D97-AF65-F5344CB8AC3E}">
        <p14:creationId xmlns:p14="http://schemas.microsoft.com/office/powerpoint/2010/main" val="2137711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123\Pictures\89041040_4783955_x_2cf1474e.jpg"/>
          <p:cNvPicPr>
            <a:picLocks noChangeAspect="1" noChangeArrowheads="1"/>
          </p:cNvPicPr>
          <p:nvPr/>
        </p:nvPicPr>
        <p:blipFill>
          <a:blip r:embed="rId2" cstate="print"/>
          <a:srcRect l="15897" t="4072" r="15102"/>
          <a:stretch>
            <a:fillRect/>
          </a:stretch>
        </p:blipFill>
        <p:spPr bwMode="auto">
          <a:xfrm>
            <a:off x="7072330" y="3429000"/>
            <a:ext cx="1872968" cy="3214710"/>
          </a:xfrm>
          <a:prstGeom prst="rect">
            <a:avLst/>
          </a:prstGeom>
          <a:noFill/>
        </p:spPr>
      </p:pic>
      <p:pic>
        <p:nvPicPr>
          <p:cNvPr id="7171" name="Picture 3" descr="C:\Users\123\Pictures\iвапро.jpg"/>
          <p:cNvPicPr>
            <a:picLocks noChangeAspect="1" noChangeArrowheads="1"/>
          </p:cNvPicPr>
          <p:nvPr/>
        </p:nvPicPr>
        <p:blipFill>
          <a:blip r:embed="rId3" cstate="print"/>
          <a:srcRect l="28009" r="28241"/>
          <a:stretch>
            <a:fillRect/>
          </a:stretch>
        </p:blipFill>
        <p:spPr bwMode="auto">
          <a:xfrm rot="20928781">
            <a:off x="495412" y="395539"/>
            <a:ext cx="1398088" cy="3195608"/>
          </a:xfrm>
          <a:prstGeom prst="rect">
            <a:avLst/>
          </a:prstGeom>
          <a:noFill/>
        </p:spPr>
      </p:pic>
      <p:sp>
        <p:nvSpPr>
          <p:cNvPr id="5" name="Rectangle 2"/>
          <p:cNvSpPr txBox="1">
            <a:spLocks/>
          </p:cNvSpPr>
          <p:nvPr/>
        </p:nvSpPr>
        <p:spPr bwMode="auto">
          <a:xfrm>
            <a:off x="1071538" y="0"/>
            <a:ext cx="7499350" cy="917596"/>
          </a:xfrm>
          <a:prstGeom prst="rect">
            <a:avLst/>
          </a:prstGeom>
          <a:noFill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Этапы работы с кейсом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F0FA0CE-28C2-4D96-9D8C-EB5C0025A7FB}"/>
              </a:ext>
            </a:extLst>
          </p:cNvPr>
          <p:cNvSpPr txBox="1"/>
          <p:nvPr/>
        </p:nvSpPr>
        <p:spPr>
          <a:xfrm>
            <a:off x="1835696" y="1412776"/>
            <a:ext cx="5236634" cy="5016758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80000"/>
              </a:lnSpc>
              <a:spcBef>
                <a:spcPct val="20000"/>
              </a:spcBef>
              <a:buAutoNum type="arabicPeriod"/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Ознакомление с «проблемной ситуацией»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AutoNum type="arabicPeriod"/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Обобщение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AutoNum type="arabicPeriod"/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Формулирование проблемы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AutoNum type="arabicPeriod"/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Задачи деятельности для решения проблемной ситуации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AutoNum type="arabicPeriod"/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Варианты решения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AutoNum type="arabicPeriod"/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Рекомендации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AutoNum type="arabicPeriod"/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Риски и последствия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47864" y="3276600"/>
            <a:ext cx="5272070" cy="3581400"/>
          </a:xfrm>
        </p:spPr>
        <p:txBody>
          <a:bodyPr>
            <a:noAutofit/>
          </a:bodyPr>
          <a:lstStyle/>
          <a:p>
            <a:pPr algn="r"/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«Умный учится на чужих ошибках, </a:t>
            </a:r>
            <a:b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а очень умный на «кейсах».</a:t>
            </a:r>
            <a:b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</a:br>
            <a:b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</a:b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Народная мудрость</a:t>
            </a:r>
            <a:br>
              <a:rPr lang="ru-RU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123\Desktop\человечки\1.bmp"/>
          <p:cNvPicPr>
            <a:picLocks noChangeAspect="1" noChangeArrowheads="1"/>
          </p:cNvPicPr>
          <p:nvPr/>
        </p:nvPicPr>
        <p:blipFill>
          <a:blip r:embed="rId2" cstate="print"/>
          <a:srcRect l="14701" r="23230"/>
          <a:stretch>
            <a:fillRect/>
          </a:stretch>
        </p:blipFill>
        <p:spPr bwMode="auto">
          <a:xfrm>
            <a:off x="428596" y="1408898"/>
            <a:ext cx="3214710" cy="5179222"/>
          </a:xfrm>
          <a:prstGeom prst="rect">
            <a:avLst/>
          </a:prstGeom>
          <a:noFill/>
        </p:spPr>
      </p:pic>
      <p:sp>
        <p:nvSpPr>
          <p:cNvPr id="3" name="AutoShape 2">
            <a:extLst>
              <a:ext uri="{FF2B5EF4-FFF2-40B4-BE49-F238E27FC236}">
                <a16:creationId xmlns:a16="http://schemas.microsoft.com/office/drawing/2014/main" id="{92297953-FFBF-41AA-868A-538F6196643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>
            <a:extLst>
              <a:ext uri="{FF2B5EF4-FFF2-40B4-BE49-F238E27FC236}">
                <a16:creationId xmlns:a16="http://schemas.microsoft.com/office/drawing/2014/main" id="{5B311FCE-278C-4590-83AE-3F9C8D5D2AC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7CDA203-0E35-4486-A97A-3F30003188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467" y="1401630"/>
            <a:ext cx="2332170" cy="233217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0A7C016-C894-4C85-BDBC-46F96E751EED}"/>
              </a:ext>
            </a:extLst>
          </p:cNvPr>
          <p:cNvSpPr txBox="1"/>
          <p:nvPr/>
        </p:nvSpPr>
        <p:spPr>
          <a:xfrm>
            <a:off x="3059832" y="269880"/>
            <a:ext cx="5560102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Конкурсное испытание «Кейс-метод в специальном (дефектологическом) образовании» ВТОРОГО  </a:t>
            </a:r>
            <a:r>
              <a:rPr lang="ru-RU" dirty="0">
                <a:solidFill>
                  <a:srgbClr val="FF0000"/>
                </a:solidFill>
                <a:latin typeface="Roboto" panose="02000000000000000000" pitchFamily="2" charset="0"/>
              </a:rPr>
              <a:t>Э</a:t>
            </a:r>
            <a:r>
              <a:rPr lang="ru-RU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ТАПА РЕГИОНАЛЬНОГО ЭТАПА ВСЕРОССИЙСКОГО КОНКУРСА ПРОФЕССИОНАЛЬНОГО МАСТЕРСТВА «УЧИТЕЛЬ-ДЕФЕКТОЛОГ РОССИИ 2023»</a:t>
            </a:r>
          </a:p>
          <a:p>
            <a:br>
              <a:rPr lang="ru-RU" b="0" i="0" dirty="0">
                <a:solidFill>
                  <a:srgbClr val="010101"/>
                </a:solidFill>
                <a:effectLst/>
                <a:latin typeface="Roboto" panose="02000000000000000000" pitchFamily="2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94594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/>
          </p:cNvSpPr>
          <p:nvPr/>
        </p:nvSpPr>
        <p:spPr bwMode="auto">
          <a:xfrm>
            <a:off x="0" y="274638"/>
            <a:ext cx="9144000" cy="1143000"/>
          </a:xfrm>
          <a:prstGeom prst="rect">
            <a:avLst/>
          </a:prstGeom>
          <a:noFill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Решение «кейс» задания</a:t>
            </a:r>
          </a:p>
        </p:txBody>
      </p:sp>
      <p:pic>
        <p:nvPicPr>
          <p:cNvPr id="9218" name="Picture 2" descr="C:\Users\123\Desktop\человечки\IMG_0685 - копия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77122" y="1628800"/>
            <a:ext cx="3086100" cy="5172054"/>
          </a:xfrm>
          <a:prstGeom prst="rect">
            <a:avLst/>
          </a:prstGeom>
          <a:noFill/>
        </p:spPr>
      </p:pic>
      <p:sp>
        <p:nvSpPr>
          <p:cNvPr id="5" name="Rectangle 5"/>
          <p:cNvSpPr txBox="1">
            <a:spLocks/>
          </p:cNvSpPr>
          <p:nvPr/>
        </p:nvSpPr>
        <p:spPr>
          <a:xfrm>
            <a:off x="5572132" y="5572140"/>
            <a:ext cx="3290880" cy="10001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4"/>
          <p:cNvSpPr txBox="1">
            <a:spLocks/>
          </p:cNvSpPr>
          <p:nvPr/>
        </p:nvSpPr>
        <p:spPr>
          <a:xfrm>
            <a:off x="285720" y="1500174"/>
            <a:ext cx="5582424" cy="50006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1200"/>
              </a:spcAft>
            </a:pPr>
            <a:r>
              <a:rPr lang="ru-RU" sz="2800" dirty="0">
                <a:solidFill>
                  <a:srgbClr val="FF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Проблема:</a:t>
            </a:r>
            <a:r>
              <a:rPr lang="ru-RU" sz="2800" dirty="0">
                <a:solidFill>
                  <a:srgbClr val="010101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 действия матери не соответствуют состоянию, развитию ребенка. Из-за отсутствия профессионального грамотного сопровождения не соблюдаются принципы коррекционной психологии и педагогики. Развивающая работа проводится по принципу «чем больше, тем лучше».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rbe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/>
          </p:cNvSpPr>
          <p:nvPr/>
        </p:nvSpPr>
        <p:spPr bwMode="auto">
          <a:xfrm>
            <a:off x="0" y="274638"/>
            <a:ext cx="9144000" cy="1143000"/>
          </a:xfrm>
          <a:prstGeom prst="rect">
            <a:avLst/>
          </a:prstGeom>
          <a:noFill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Задачи деятельности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Rectangle 5"/>
          <p:cNvSpPr txBox="1">
            <a:spLocks/>
          </p:cNvSpPr>
          <p:nvPr/>
        </p:nvSpPr>
        <p:spPr>
          <a:xfrm>
            <a:off x="5572132" y="5572140"/>
            <a:ext cx="3290880" cy="10001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4"/>
          <p:cNvSpPr txBox="1">
            <a:spLocks/>
          </p:cNvSpPr>
          <p:nvPr/>
        </p:nvSpPr>
        <p:spPr>
          <a:xfrm>
            <a:off x="285720" y="1328780"/>
            <a:ext cx="8822784" cy="51720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ru-RU" sz="1800" dirty="0">
                <a:solidFill>
                  <a:srgbClr val="010101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 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ru-RU" sz="2400" dirty="0">
                <a:solidFill>
                  <a:srgbClr val="010101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- оказание помощи родителям в вопросах воспитания и обучения ребенка, подготовка и включение родителей в решение коррекционно-воспитательных задач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ru-RU" sz="2400" dirty="0">
                <a:solidFill>
                  <a:srgbClr val="010101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- прогнозирование возникновения трудностей при обучении, определение причин и механизмов уже возникших проблем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ru-RU" sz="2400" dirty="0">
                <a:solidFill>
                  <a:srgbClr val="010101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- разработка системы коррекционного воздействия на познавательную деятельность в динамике образовательного процесса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ru-RU" sz="2400" dirty="0">
                <a:solidFill>
                  <a:srgbClr val="010101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- комплексный подход к решению проблемы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ru-RU" sz="2400" dirty="0">
                <a:solidFill>
                  <a:srgbClr val="010101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- организация обследования ребенка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rbe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27679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/>
          </p:cNvSpPr>
          <p:nvPr/>
        </p:nvSpPr>
        <p:spPr bwMode="auto">
          <a:xfrm>
            <a:off x="0" y="0"/>
            <a:ext cx="7308304" cy="1285884"/>
          </a:xfrm>
          <a:prstGeom prst="rect">
            <a:avLst/>
          </a:prstGeo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itchFamily="34" charset="0"/>
                <a:ea typeface="+mj-ea"/>
                <a:cs typeface="+mj-cs"/>
              </a:rPr>
              <a:t> </a:t>
            </a:r>
            <a:br>
              <a:rPr kumimoji="0" lang="ru-RU" sz="3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itchFamily="34" charset="0"/>
                <a:ea typeface="+mj-ea"/>
                <a:cs typeface="+mj-cs"/>
              </a:rPr>
            </a:br>
            <a:r>
              <a:rPr kumimoji="0" lang="ru-RU" sz="59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Варианты  решения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rbel" pitchFamily="34" charset="0"/>
              <a:ea typeface="+mj-ea"/>
              <a:cs typeface="+mj-cs"/>
            </a:endParaRPr>
          </a:p>
        </p:txBody>
      </p:sp>
      <p:sp>
        <p:nvSpPr>
          <p:cNvPr id="5" name="Rectangle 3"/>
          <p:cNvSpPr txBox="1">
            <a:spLocks/>
          </p:cNvSpPr>
          <p:nvPr/>
        </p:nvSpPr>
        <p:spPr>
          <a:xfrm>
            <a:off x="251520" y="1556792"/>
            <a:ext cx="8784976" cy="4824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tabLst>
                <a:tab pos="457200" algn="l"/>
              </a:tabLst>
            </a:pPr>
            <a:r>
              <a:rPr lang="ru-RU" sz="2400" dirty="0">
                <a:solidFill>
                  <a:srgbClr val="010101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1. </a:t>
            </a:r>
            <a:r>
              <a:rPr lang="ru-RU" sz="2800" dirty="0">
                <a:solidFill>
                  <a:srgbClr val="010101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Подробно изучить заключение ПМПК, другие документы и работы ребенка, предоставленные родителями; уточнить дату и причину обращения в ПМПК; выяснить, в каком дошкольном образовательном учреждении обучается ребенок; узнать, воспользовались ли родители своим правом на получение помощи педагогов и специалистов в образовательной организации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45703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/>
          </p:cNvSpPr>
          <p:nvPr/>
        </p:nvSpPr>
        <p:spPr bwMode="auto">
          <a:xfrm>
            <a:off x="0" y="0"/>
            <a:ext cx="6786642" cy="1285884"/>
          </a:xfrm>
          <a:prstGeom prst="rect">
            <a:avLst/>
          </a:prstGeo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itchFamily="34" charset="0"/>
                <a:ea typeface="+mj-ea"/>
                <a:cs typeface="+mj-cs"/>
              </a:rPr>
              <a:t> </a:t>
            </a:r>
            <a:br>
              <a:rPr kumimoji="0" lang="ru-RU" sz="3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itchFamily="34" charset="0"/>
                <a:ea typeface="+mj-ea"/>
                <a:cs typeface="+mj-cs"/>
              </a:rPr>
            </a:br>
            <a:r>
              <a:rPr kumimoji="0" lang="ru-RU" sz="59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Варианты  решения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rbel" pitchFamily="34" charset="0"/>
              <a:ea typeface="+mj-ea"/>
              <a:cs typeface="+mj-cs"/>
            </a:endParaRPr>
          </a:p>
        </p:txBody>
      </p:sp>
      <p:sp>
        <p:nvSpPr>
          <p:cNvPr id="5" name="Rectangle 3"/>
          <p:cNvSpPr txBox="1">
            <a:spLocks/>
          </p:cNvSpPr>
          <p:nvPr/>
        </p:nvSpPr>
        <p:spPr>
          <a:xfrm>
            <a:off x="251520" y="1556792"/>
            <a:ext cx="8784976" cy="4824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1200"/>
              </a:spcAft>
            </a:pPr>
            <a:r>
              <a:rPr lang="ru-RU" sz="2400" dirty="0">
                <a:solidFill>
                  <a:srgbClr val="010101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2. </a:t>
            </a:r>
            <a:r>
              <a:rPr lang="ru-RU" sz="2800" dirty="0">
                <a:solidFill>
                  <a:srgbClr val="010101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Провести беседу с родителями о специфике работы специализированных ДОУ и групп компенсирующей направленности. Убедить, что чем раньше начнется соответствующая состоянию ребенка коррекционно-развивающая работа, тем больше возможностей для компенсации. Ознакомить со списком образовательных и других учреждений, в которые родители могут обратиться за помощью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34590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/>
          </p:cNvSpPr>
          <p:nvPr/>
        </p:nvSpPr>
        <p:spPr bwMode="auto">
          <a:xfrm>
            <a:off x="1115616" y="0"/>
            <a:ext cx="6480720" cy="1285884"/>
          </a:xfrm>
          <a:prstGeom prst="rect">
            <a:avLst/>
          </a:prstGeo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itchFamily="34" charset="0"/>
                <a:ea typeface="+mj-ea"/>
                <a:cs typeface="+mj-cs"/>
              </a:rPr>
              <a:t> </a:t>
            </a:r>
            <a:br>
              <a:rPr kumimoji="0" lang="ru-RU" sz="3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itchFamily="34" charset="0"/>
                <a:ea typeface="+mj-ea"/>
                <a:cs typeface="+mj-cs"/>
              </a:rPr>
            </a:b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Варианты  решения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rbel" pitchFamily="34" charset="0"/>
              <a:ea typeface="+mj-ea"/>
              <a:cs typeface="+mj-cs"/>
            </a:endParaRPr>
          </a:p>
        </p:txBody>
      </p:sp>
      <p:sp>
        <p:nvSpPr>
          <p:cNvPr id="5" name="Rectangle 3"/>
          <p:cNvSpPr txBox="1">
            <a:spLocks/>
          </p:cNvSpPr>
          <p:nvPr/>
        </p:nvSpPr>
        <p:spPr>
          <a:xfrm>
            <a:off x="251520" y="1620982"/>
            <a:ext cx="8784976" cy="47603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1200"/>
              </a:spcAft>
            </a:pPr>
            <a:endParaRPr lang="ru-RU" sz="1800" dirty="0">
              <a:solidFill>
                <a:srgbClr val="010101"/>
              </a:solidFill>
              <a:effectLst/>
              <a:latin typeface="Roboto" panose="02000000000000000000" pitchFamily="2" charset="0"/>
              <a:ea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ru-RU" sz="2000" dirty="0">
                <a:solidFill>
                  <a:srgbClr val="010101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3. </a:t>
            </a:r>
            <a:r>
              <a:rPr lang="ru-RU" sz="2400" dirty="0">
                <a:solidFill>
                  <a:srgbClr val="010101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Предложить провести дефектологическое обследование ребенка, выявить его слабые и сильные стороны развития. 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ru-RU" sz="2400" dirty="0">
                <a:solidFill>
                  <a:srgbClr val="010101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4. Провести повторную консультацию с родителями. По результатам обследования ребенка и с учетом рекомендаций ПМПК ознакомить их с возможным индивидуальным маршрутом дальнейшего образования. 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ru-RU" sz="2400" dirty="0">
                <a:solidFill>
                  <a:srgbClr val="010101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5. Рекомендовать перед поступлением в школу пройти повторно ПМПК. 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8840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/>
          </p:cNvSpPr>
          <p:nvPr/>
        </p:nvSpPr>
        <p:spPr bwMode="auto">
          <a:xfrm>
            <a:off x="0" y="0"/>
            <a:ext cx="6786642" cy="1080120"/>
          </a:xfrm>
          <a:prstGeom prst="rect">
            <a:avLst/>
          </a:prstGeo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7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itchFamily="34" charset="0"/>
                <a:ea typeface="+mj-ea"/>
                <a:cs typeface="+mj-cs"/>
              </a:rPr>
              <a:t> </a:t>
            </a:r>
            <a:br>
              <a:rPr kumimoji="0" lang="ru-RU" sz="3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itchFamily="34" charset="0"/>
                <a:ea typeface="+mj-ea"/>
                <a:cs typeface="+mj-cs"/>
              </a:rPr>
            </a:br>
            <a:r>
              <a:rPr kumimoji="0" lang="ru-RU" sz="3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itchFamily="34" charset="0"/>
                <a:ea typeface="+mj-ea"/>
                <a:cs typeface="+mj-cs"/>
              </a:rPr>
              <a:t>                  </a:t>
            </a:r>
            <a:r>
              <a:rPr kumimoji="0" lang="ru-RU" sz="59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Варианты  решения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rbel" pitchFamily="34" charset="0"/>
              <a:ea typeface="+mj-ea"/>
              <a:cs typeface="+mj-cs"/>
            </a:endParaRPr>
          </a:p>
        </p:txBody>
      </p:sp>
      <p:sp>
        <p:nvSpPr>
          <p:cNvPr id="5" name="Rectangle 3"/>
          <p:cNvSpPr txBox="1">
            <a:spLocks/>
          </p:cNvSpPr>
          <p:nvPr/>
        </p:nvSpPr>
        <p:spPr>
          <a:xfrm>
            <a:off x="251520" y="1556792"/>
            <a:ext cx="5832648" cy="4824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1200"/>
              </a:spcAft>
            </a:pPr>
            <a:endParaRPr lang="ru-RU" sz="1800" dirty="0">
              <a:solidFill>
                <a:srgbClr val="010101"/>
              </a:solidFill>
              <a:effectLst/>
              <a:latin typeface="Roboto" panose="02000000000000000000" pitchFamily="2" charset="0"/>
              <a:ea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111D69-9DDF-4EE6-81B3-6005FC6D723D}"/>
              </a:ext>
            </a:extLst>
          </p:cNvPr>
          <p:cNvSpPr txBox="1"/>
          <p:nvPr/>
        </p:nvSpPr>
        <p:spPr>
          <a:xfrm>
            <a:off x="251520" y="1556792"/>
            <a:ext cx="8640960" cy="32008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400" dirty="0">
                <a:solidFill>
                  <a:srgbClr val="010101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6.  Если занятия проводит мама самостоятельно, узнать какие методики и пособия она использует. Ознакомить с современными коррекционно-развивающими техниками. Предложить памятку «Методические рекомендации для родителей. Как помочь дошкольнику с ЗПР дома».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400" dirty="0">
                <a:solidFill>
                  <a:srgbClr val="010101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7. Уточнить, какие у родителей ожидания по отношению к ребенку. Провести разъяснительный лекторий «ЗПР: приговор или временный диагноз?»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7779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/>
          </p:cNvSpPr>
          <p:nvPr/>
        </p:nvSpPr>
        <p:spPr bwMode="auto">
          <a:xfrm>
            <a:off x="0" y="0"/>
            <a:ext cx="6786642" cy="1080120"/>
          </a:xfrm>
          <a:prstGeom prst="rect">
            <a:avLst/>
          </a:prstGeo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7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itchFamily="34" charset="0"/>
                <a:ea typeface="+mj-ea"/>
                <a:cs typeface="+mj-cs"/>
              </a:rPr>
              <a:t> </a:t>
            </a:r>
            <a:br>
              <a:rPr kumimoji="0" lang="ru-RU" sz="3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itchFamily="34" charset="0"/>
                <a:ea typeface="+mj-ea"/>
                <a:cs typeface="+mj-cs"/>
              </a:rPr>
            </a:br>
            <a:r>
              <a:rPr kumimoji="0" lang="ru-RU" sz="59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Риски и последствия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rbel" pitchFamily="34" charset="0"/>
              <a:ea typeface="+mj-ea"/>
              <a:cs typeface="+mj-cs"/>
            </a:endParaRPr>
          </a:p>
        </p:txBody>
      </p:sp>
      <p:sp>
        <p:nvSpPr>
          <p:cNvPr id="5" name="Rectangle 3"/>
          <p:cNvSpPr txBox="1">
            <a:spLocks/>
          </p:cNvSpPr>
          <p:nvPr/>
        </p:nvSpPr>
        <p:spPr>
          <a:xfrm>
            <a:off x="251520" y="1556792"/>
            <a:ext cx="5832648" cy="4824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1200"/>
              </a:spcAft>
            </a:pPr>
            <a:endParaRPr lang="ru-RU" sz="1800" dirty="0">
              <a:solidFill>
                <a:srgbClr val="010101"/>
              </a:solidFill>
              <a:effectLst/>
              <a:latin typeface="Roboto" panose="02000000000000000000" pitchFamily="2" charset="0"/>
              <a:ea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111D69-9DDF-4EE6-81B3-6005FC6D723D}"/>
              </a:ext>
            </a:extLst>
          </p:cNvPr>
          <p:cNvSpPr txBox="1"/>
          <p:nvPr/>
        </p:nvSpPr>
        <p:spPr>
          <a:xfrm>
            <a:off x="251520" y="1556792"/>
            <a:ext cx="8784976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800" dirty="0">
                <a:solidFill>
                  <a:srgbClr val="010101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- родители могут не прислушаться к советам дефектолога и оставить все, как есть, ребенок пойдет в общеобразовательный класс, возможно, появятся трудности с обучением. В ситуации неуспеха могут возникнуть новые психологические проблемы;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ru-RU" sz="1800" dirty="0">
                <a:solidFill>
                  <a:srgbClr val="010101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- при выборе ДОУ или записи ребенка в компенсирующую группу может быть потеряно драгоценное время, в которое специалисты не будут проводить работу с ребенком;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800" dirty="0">
                <a:solidFill>
                  <a:srgbClr val="010101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- несогласованность действий специалистов, отсутствие коллегиальных форм работы,  в случае, если мама не организует системные коррекционно-развивающие занятия;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ru-RU" sz="1800" dirty="0">
                <a:solidFill>
                  <a:srgbClr val="010101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- отсутствие мотивации родителей, которые не видят быстрого результата у ребенка;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ru-RU" sz="1800" dirty="0">
                <a:solidFill>
                  <a:srgbClr val="010101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- трудность взаимодействия со специалистами других ведомств.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553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123\Pictures\89041040_4783955_x_2cf1474e.jpg"/>
          <p:cNvPicPr>
            <a:picLocks noChangeAspect="1" noChangeArrowheads="1"/>
          </p:cNvPicPr>
          <p:nvPr/>
        </p:nvPicPr>
        <p:blipFill>
          <a:blip r:embed="rId2" cstate="print"/>
          <a:srcRect l="15897" t="4072" r="15102"/>
          <a:stretch>
            <a:fillRect/>
          </a:stretch>
        </p:blipFill>
        <p:spPr bwMode="auto">
          <a:xfrm>
            <a:off x="7072330" y="3429000"/>
            <a:ext cx="1872968" cy="3214710"/>
          </a:xfrm>
          <a:prstGeom prst="rect">
            <a:avLst/>
          </a:prstGeom>
          <a:noFill/>
        </p:spPr>
      </p:pic>
      <p:pic>
        <p:nvPicPr>
          <p:cNvPr id="7171" name="Picture 3" descr="C:\Users\123\Pictures\iвапро.jpg"/>
          <p:cNvPicPr>
            <a:picLocks noChangeAspect="1" noChangeArrowheads="1"/>
          </p:cNvPicPr>
          <p:nvPr/>
        </p:nvPicPr>
        <p:blipFill>
          <a:blip r:embed="rId3" cstate="print"/>
          <a:srcRect l="28009" r="28241"/>
          <a:stretch>
            <a:fillRect/>
          </a:stretch>
        </p:blipFill>
        <p:spPr bwMode="auto">
          <a:xfrm rot="20928781">
            <a:off x="302926" y="1518039"/>
            <a:ext cx="1398088" cy="3195608"/>
          </a:xfrm>
          <a:prstGeom prst="rect">
            <a:avLst/>
          </a:prstGeom>
          <a:noFill/>
        </p:spPr>
      </p:pic>
      <p:sp>
        <p:nvSpPr>
          <p:cNvPr id="5" name="Rectangle 2"/>
          <p:cNvSpPr txBox="1">
            <a:spLocks/>
          </p:cNvSpPr>
          <p:nvPr/>
        </p:nvSpPr>
        <p:spPr bwMode="auto">
          <a:xfrm>
            <a:off x="1071538" y="0"/>
            <a:ext cx="7499350" cy="1412776"/>
          </a:xfrm>
          <a:prstGeom prst="rect">
            <a:avLst/>
          </a:prstGeom>
          <a:noFill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По итогам проведения конкурса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F0FA0CE-28C2-4D96-9D8C-EB5C0025A7FB}"/>
              </a:ext>
            </a:extLst>
          </p:cNvPr>
          <p:cNvSpPr txBox="1"/>
          <p:nvPr/>
        </p:nvSpPr>
        <p:spPr>
          <a:xfrm>
            <a:off x="1547664" y="1412776"/>
            <a:ext cx="5688632" cy="4922373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Трудности конкурсантов:</a:t>
            </a:r>
            <a:endParaRPr lang="ru-RU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1000"/>
              </a:spcAft>
            </a:pPr>
            <a:r>
              <a:rPr lang="ru-RU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 </a:t>
            </a:r>
            <a:r>
              <a:rPr lang="ru-RU" sz="2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постановка вопросов к анализу ситуации</a:t>
            </a:r>
            <a:endParaRPr lang="ru-RU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1000"/>
              </a:spcAft>
            </a:pPr>
            <a:r>
              <a:rPr lang="ru-RU" sz="2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сложность аргументации в пользу выдвинутой гипотезы</a:t>
            </a:r>
            <a:endParaRPr lang="ru-RU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1000"/>
              </a:spcAft>
            </a:pPr>
            <a:r>
              <a:rPr lang="ru-RU" sz="2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нацеленность на поверхностное разрешение ситуации</a:t>
            </a:r>
            <a:endParaRPr lang="ru-RU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1000"/>
              </a:spcAft>
            </a:pPr>
            <a:r>
              <a:rPr lang="ru-RU" sz="2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ограниченный диапазон  предлагаемых способов достижения успеха в разрешении проблемной ситуации</a:t>
            </a:r>
            <a:endParaRPr lang="ru-RU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1000"/>
              </a:spcAft>
            </a:pPr>
            <a:r>
              <a:rPr lang="ru-RU" sz="2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отсутствие ориентации на решении жизненной задачи «кейса» на использование ресурсов различных специалистов службы сопровождения ООО, ЦППМСП, других организаций</a:t>
            </a:r>
            <a:endParaRPr lang="ru-RU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71901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123\Desktop\человечки\2.bmp"/>
          <p:cNvPicPr>
            <a:picLocks noChangeAspect="1" noChangeArrowheads="1"/>
          </p:cNvPicPr>
          <p:nvPr/>
        </p:nvPicPr>
        <p:blipFill>
          <a:blip r:embed="rId3" cstate="print"/>
          <a:srcRect l="3906" t="5208" r="5468"/>
          <a:stretch>
            <a:fillRect/>
          </a:stretch>
        </p:blipFill>
        <p:spPr bwMode="auto">
          <a:xfrm flipH="1">
            <a:off x="0" y="0"/>
            <a:ext cx="9395520" cy="6858000"/>
          </a:xfrm>
          <a:prstGeom prst="rect">
            <a:avLst/>
          </a:prstGeom>
          <a:noFill/>
        </p:spPr>
      </p:pic>
      <p:sp>
        <p:nvSpPr>
          <p:cNvPr id="4" name="Rectangle 2"/>
          <p:cNvSpPr txBox="1">
            <a:spLocks/>
          </p:cNvSpPr>
          <p:nvPr/>
        </p:nvSpPr>
        <p:spPr bwMode="auto">
          <a:xfrm>
            <a:off x="0" y="0"/>
            <a:ext cx="6786642" cy="1080120"/>
          </a:xfrm>
          <a:prstGeom prst="rect">
            <a:avLst/>
          </a:prstGeo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7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itchFamily="34" charset="0"/>
                <a:ea typeface="+mj-ea"/>
                <a:cs typeface="+mj-cs"/>
              </a:rPr>
              <a:t> </a:t>
            </a:r>
            <a:br>
              <a:rPr kumimoji="0" lang="ru-RU" sz="3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itchFamily="34" charset="0"/>
                <a:ea typeface="+mj-ea"/>
                <a:cs typeface="+mj-cs"/>
              </a:rPr>
            </a:br>
            <a:r>
              <a:rPr kumimoji="0" lang="ru-RU" sz="59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Риски и последствия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rbel" pitchFamily="34" charset="0"/>
              <a:ea typeface="+mj-ea"/>
              <a:cs typeface="+mj-cs"/>
            </a:endParaRPr>
          </a:p>
        </p:txBody>
      </p:sp>
      <p:sp>
        <p:nvSpPr>
          <p:cNvPr id="5" name="Rectangle 3"/>
          <p:cNvSpPr txBox="1">
            <a:spLocks/>
          </p:cNvSpPr>
          <p:nvPr/>
        </p:nvSpPr>
        <p:spPr>
          <a:xfrm>
            <a:off x="251520" y="1556792"/>
            <a:ext cx="5832648" cy="4824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1200"/>
              </a:spcAft>
            </a:pPr>
            <a:endParaRPr lang="ru-RU" sz="1800" dirty="0">
              <a:solidFill>
                <a:srgbClr val="010101"/>
              </a:solidFill>
              <a:effectLst/>
              <a:latin typeface="Roboto" panose="02000000000000000000" pitchFamily="2" charset="0"/>
              <a:ea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111D69-9DDF-4EE6-81B3-6005FC6D723D}"/>
              </a:ext>
            </a:extLst>
          </p:cNvPr>
          <p:cNvSpPr txBox="1"/>
          <p:nvPr/>
        </p:nvSpPr>
        <p:spPr>
          <a:xfrm>
            <a:off x="251520" y="1556792"/>
            <a:ext cx="6336704" cy="45550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800" dirty="0">
                <a:solidFill>
                  <a:srgbClr val="010101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- родители могут не прислушаться к советам дефектолога и оставить все, как есть, ребенок пойдет в общеобразовательный класс, возможно, появятся трудности с обучением. В ситуации неуспеха могут возникнуть новые психологические проблемы;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ru-RU" sz="1800" dirty="0">
                <a:solidFill>
                  <a:srgbClr val="010101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- при выборе ДОУ или записи ребенка в компенсирующую группу может быть потеряно драгоценное время, в которое специалисты не будут проводить работу с ребенком;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800" dirty="0">
                <a:solidFill>
                  <a:srgbClr val="010101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- несогласованность действий специалистов, отсутствие коллегиальных форм работы,  в случае, если мама не организует системные коррекционно-развивающие занятия;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ru-RU" sz="1800" dirty="0">
                <a:solidFill>
                  <a:srgbClr val="010101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- отсутствие мотивации родителей, которые не видят быстрого результата у ребенка.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Picture 2" descr="C:\Users\123\Desktop\человечки\3.bmp">
            <a:extLst>
              <a:ext uri="{FF2B5EF4-FFF2-40B4-BE49-F238E27FC236}">
                <a16:creationId xmlns:a16="http://schemas.microsoft.com/office/drawing/2014/main" id="{5D9434E4-1A5B-4C90-96AC-E0DD7AB5AA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l="9524" t="4210"/>
          <a:stretch>
            <a:fillRect/>
          </a:stretch>
        </p:blipFill>
        <p:spPr bwMode="auto">
          <a:xfrm>
            <a:off x="-96222" y="0"/>
            <a:ext cx="9240221" cy="6858000"/>
          </a:xfrm>
          <a:prstGeom prst="rect">
            <a:avLst/>
          </a:prstGeom>
          <a:noFill/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9F97986-46FB-4D3C-A1B5-D35337766A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9631" y="2245765"/>
            <a:ext cx="7593207" cy="434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482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23\Desktop\человечки\3.bmp"/>
          <p:cNvPicPr>
            <a:picLocks noChangeAspect="1" noChangeArrowheads="1"/>
          </p:cNvPicPr>
          <p:nvPr/>
        </p:nvPicPr>
        <p:blipFill>
          <a:blip r:embed="rId2" cstate="print"/>
          <a:srcRect l="9524" t="4210"/>
          <a:stretch>
            <a:fillRect/>
          </a:stretch>
        </p:blipFill>
        <p:spPr bwMode="auto">
          <a:xfrm>
            <a:off x="0" y="0"/>
            <a:ext cx="9144000" cy="678658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57620" y="214290"/>
            <a:ext cx="5057756" cy="1470025"/>
          </a:xfrm>
        </p:spPr>
        <p:txBody>
          <a:bodyPr/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История возникновения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2348880"/>
            <a:ext cx="6455640" cy="2723194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1870 год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впервые применен в учебном процессе в Гарвардском университете</a:t>
            </a:r>
          </a:p>
          <a:p>
            <a:pPr algn="l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1920 год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внедрен в профессиональное образование </a:t>
            </a:r>
          </a:p>
          <a:p>
            <a:pPr algn="l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1925 год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впервые опубликованы первые подборки кейсов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23\Desktop\человечки\3.bmp"/>
          <p:cNvPicPr>
            <a:picLocks noChangeAspect="1" noChangeArrowheads="1"/>
          </p:cNvPicPr>
          <p:nvPr/>
        </p:nvPicPr>
        <p:blipFill>
          <a:blip r:embed="rId2" cstate="print"/>
          <a:srcRect l="9524" t="4210"/>
          <a:stretch>
            <a:fillRect/>
          </a:stretch>
        </p:blipFill>
        <p:spPr bwMode="auto">
          <a:xfrm>
            <a:off x="0" y="0"/>
            <a:ext cx="9144000" cy="678658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57620" y="214290"/>
            <a:ext cx="5057756" cy="1470025"/>
          </a:xfrm>
        </p:spPr>
        <p:txBody>
          <a:bodyPr/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России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2348880"/>
            <a:ext cx="6455640" cy="2723194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1926 год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конференция преподавателей экономических дисциплин в совпартшколах</a:t>
            </a:r>
          </a:p>
          <a:p>
            <a:pPr algn="l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Конец 20-го столетия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возобновление интереса к кейс-методу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2362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23\Desktop\человечки\3.bmp"/>
          <p:cNvPicPr>
            <a:picLocks noChangeAspect="1" noChangeArrowheads="1"/>
          </p:cNvPicPr>
          <p:nvPr/>
        </p:nvPicPr>
        <p:blipFill>
          <a:blip r:embed="rId2" cstate="print"/>
          <a:srcRect l="9524" t="4210"/>
          <a:stretch>
            <a:fillRect/>
          </a:stretch>
        </p:blipFill>
        <p:spPr bwMode="auto">
          <a:xfrm>
            <a:off x="-108520" y="-9128"/>
            <a:ext cx="9252520" cy="686712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57620" y="214290"/>
            <a:ext cx="5057756" cy="1470025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Целевой компонент «кейс-технологии»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2492896"/>
            <a:ext cx="6455640" cy="2952328"/>
          </a:xfrm>
        </p:spPr>
        <p:txBody>
          <a:bodyPr>
            <a:normAutofit/>
          </a:bodyPr>
          <a:lstStyle/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ru-RU" sz="2600" dirty="0">
                <a:solidFill>
                  <a:srgbClr val="0070C0"/>
                </a:solidFill>
              </a:rPr>
              <a:t>Выявление, отбор и решение проблем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ru-RU" sz="2600" dirty="0">
                <a:solidFill>
                  <a:srgbClr val="0070C0"/>
                </a:solidFill>
              </a:rPr>
              <a:t>Работа с информацией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ru-RU" sz="2600" dirty="0">
                <a:solidFill>
                  <a:srgbClr val="0070C0"/>
                </a:solidFill>
              </a:rPr>
              <a:t>Принятие решений, персональная ответственность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ru-RU" sz="2600" dirty="0">
                <a:solidFill>
                  <a:srgbClr val="0070C0"/>
                </a:solidFill>
              </a:rPr>
              <a:t>Компетентность в общении</a:t>
            </a:r>
          </a:p>
        </p:txBody>
      </p:sp>
    </p:spTree>
    <p:extLst>
      <p:ext uri="{BB962C8B-B14F-4D97-AF65-F5344CB8AC3E}">
        <p14:creationId xmlns:p14="http://schemas.microsoft.com/office/powerpoint/2010/main" val="31480419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23\Desktop\человечки\3.bmp"/>
          <p:cNvPicPr>
            <a:picLocks noChangeAspect="1" noChangeArrowheads="1"/>
          </p:cNvPicPr>
          <p:nvPr/>
        </p:nvPicPr>
        <p:blipFill>
          <a:blip r:embed="rId2" cstate="print"/>
          <a:srcRect l="9524" t="4210"/>
          <a:stretch>
            <a:fillRect/>
          </a:stretch>
        </p:blipFill>
        <p:spPr bwMode="auto">
          <a:xfrm>
            <a:off x="-108520" y="-9128"/>
            <a:ext cx="9252520" cy="686712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57620" y="214290"/>
            <a:ext cx="5057756" cy="1470025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Методологические основы технологии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2348880"/>
            <a:ext cx="6455640" cy="3096344"/>
          </a:xfrm>
        </p:spPr>
        <p:txBody>
          <a:bodyPr>
            <a:normAutofit/>
          </a:bodyPr>
          <a:lstStyle/>
          <a:p>
            <a:pPr marL="457200" indent="-457200" algn="l">
              <a:buFont typeface="Courier New" panose="02070309020205020404" pitchFamily="49" charset="0"/>
              <a:buChar char="o"/>
            </a:pPr>
            <a:r>
              <a:rPr lang="ru-RU" dirty="0">
                <a:solidFill>
                  <a:srgbClr val="7030A0"/>
                </a:solidFill>
              </a:rPr>
              <a:t>Отличительная особенность</a:t>
            </a:r>
          </a:p>
          <a:p>
            <a:pPr marL="457200" indent="-457200" algn="l">
              <a:buFont typeface="Courier New" panose="02070309020205020404" pitchFamily="49" charset="0"/>
              <a:buChar char="o"/>
            </a:pPr>
            <a:r>
              <a:rPr lang="ru-RU" dirty="0">
                <a:solidFill>
                  <a:srgbClr val="7030A0"/>
                </a:solidFill>
              </a:rPr>
              <a:t>Сущность</a:t>
            </a:r>
          </a:p>
          <a:p>
            <a:pPr marL="457200" indent="-457200" algn="l">
              <a:buFont typeface="Courier New" panose="02070309020205020404" pitchFamily="49" charset="0"/>
              <a:buChar char="o"/>
            </a:pPr>
            <a:r>
              <a:rPr lang="ru-RU" dirty="0">
                <a:solidFill>
                  <a:srgbClr val="7030A0"/>
                </a:solidFill>
              </a:rPr>
              <a:t>Основная функция</a:t>
            </a:r>
          </a:p>
          <a:p>
            <a:pPr marL="457200" indent="-457200" algn="l">
              <a:buFont typeface="Courier New" panose="02070309020205020404" pitchFamily="49" charset="0"/>
              <a:buChar char="o"/>
            </a:pPr>
            <a:r>
              <a:rPr lang="ru-RU" dirty="0">
                <a:solidFill>
                  <a:srgbClr val="7030A0"/>
                </a:solidFill>
              </a:rPr>
              <a:t>Принципы проблемного обучения</a:t>
            </a:r>
          </a:p>
        </p:txBody>
      </p:sp>
    </p:spTree>
    <p:extLst>
      <p:ext uri="{BB962C8B-B14F-4D97-AF65-F5344CB8AC3E}">
        <p14:creationId xmlns:p14="http://schemas.microsoft.com/office/powerpoint/2010/main" val="3775275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23\Desktop\человечки\3.bmp"/>
          <p:cNvPicPr>
            <a:picLocks noChangeAspect="1" noChangeArrowheads="1"/>
          </p:cNvPicPr>
          <p:nvPr/>
        </p:nvPicPr>
        <p:blipFill>
          <a:blip r:embed="rId2" cstate="print"/>
          <a:srcRect l="9524" t="4210"/>
          <a:stretch>
            <a:fillRect/>
          </a:stretch>
        </p:blipFill>
        <p:spPr bwMode="auto">
          <a:xfrm>
            <a:off x="-108520" y="-9128"/>
            <a:ext cx="9252520" cy="686712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57620" y="214290"/>
            <a:ext cx="5106868" cy="170254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Сущностные характеристики технологии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2348880"/>
            <a:ext cx="6455640" cy="3096344"/>
          </a:xfrm>
        </p:spPr>
        <p:txBody>
          <a:bodyPr>
            <a:normAutofit/>
          </a:bodyPr>
          <a:lstStyle/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ru-RU" sz="3600" dirty="0">
                <a:solidFill>
                  <a:schemeClr val="tx2"/>
                </a:solidFill>
              </a:rPr>
              <a:t>Что такое «кейс»?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ru-RU" sz="3600" dirty="0">
                <a:solidFill>
                  <a:schemeClr val="tx2"/>
                </a:solidFill>
              </a:rPr>
              <a:t>Для чего нужен «кейс»?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ru-RU" sz="3600" dirty="0">
                <a:solidFill>
                  <a:schemeClr val="tx2"/>
                </a:solidFill>
              </a:rPr>
              <a:t>Каким образом возможно приближение к практике?</a:t>
            </a:r>
          </a:p>
        </p:txBody>
      </p:sp>
    </p:spTree>
    <p:extLst>
      <p:ext uri="{BB962C8B-B14F-4D97-AF65-F5344CB8AC3E}">
        <p14:creationId xmlns:p14="http://schemas.microsoft.com/office/powerpoint/2010/main" val="5314795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123\Desktop\человечки\C8942ppKWw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83191"/>
            <a:ext cx="2861674" cy="5214950"/>
          </a:xfrm>
          <a:prstGeom prst="rect">
            <a:avLst/>
          </a:prstGeom>
          <a:noFill/>
        </p:spPr>
      </p:pic>
      <p:sp>
        <p:nvSpPr>
          <p:cNvPr id="10" name="Rectangle 2"/>
          <p:cNvSpPr txBox="1">
            <a:spLocks/>
          </p:cNvSpPr>
          <p:nvPr/>
        </p:nvSpPr>
        <p:spPr bwMode="auto">
          <a:xfrm>
            <a:off x="214282" y="0"/>
            <a:ext cx="8929718" cy="1284720"/>
          </a:xfrm>
          <a:prstGeom prst="rect">
            <a:avLst/>
          </a:prstGeom>
          <a:noFill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Источники формирования «кейса»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2051720" y="1211302"/>
            <a:ext cx="7092280" cy="5458058"/>
            <a:chOff x="2435513" y="1211302"/>
            <a:chExt cx="6708487" cy="5458058"/>
          </a:xfrm>
        </p:grpSpPr>
        <p:sp>
          <p:nvSpPr>
            <p:cNvPr id="5" name="Rectangle 2"/>
            <p:cNvSpPr txBox="1">
              <a:spLocks/>
            </p:cNvSpPr>
            <p:nvPr/>
          </p:nvSpPr>
          <p:spPr bwMode="auto">
            <a:xfrm>
              <a:off x="3347864" y="3989398"/>
              <a:ext cx="3638552" cy="868362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 pitchFamily="34" charset="0"/>
                <a:ea typeface="+mj-ea"/>
                <a:cs typeface="+mj-cs"/>
              </a:endParaRPr>
            </a:p>
          </p:txBody>
        </p:sp>
        <p:sp>
          <p:nvSpPr>
            <p:cNvPr id="11" name="Облако 10"/>
            <p:cNvSpPr/>
            <p:nvPr/>
          </p:nvSpPr>
          <p:spPr>
            <a:xfrm>
              <a:off x="2435513" y="1211302"/>
              <a:ext cx="6708487" cy="5458058"/>
            </a:xfrm>
            <a:prstGeom prst="cloud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Rectangle 3"/>
            <p:cNvSpPr txBox="1">
              <a:spLocks/>
            </p:cNvSpPr>
            <p:nvPr/>
          </p:nvSpPr>
          <p:spPr>
            <a:xfrm>
              <a:off x="3201638" y="1700808"/>
              <a:ext cx="5840676" cy="4032448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1440" tIns="45720" rIns="91440" bIns="45720" rtlCol="0">
              <a:normAutofit fontScale="85000" lnSpcReduction="20000"/>
            </a:bodyPr>
            <a:lstStyle/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endParaRPr lang="ru-RU" sz="2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Ø"/>
                <a:tabLst/>
                <a:defRPr/>
              </a:pPr>
              <a:r>
                <a:rPr lang="ru-RU" sz="36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Базовые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lang="ru-RU" sz="28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Общественная жизнь</a:t>
              </a:r>
              <a:endPara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Times New Roman" pitchFamily="18" charset="0"/>
                  <a:cs typeface="Times New Roman" pitchFamily="18" charset="0"/>
                </a:rPr>
                <a:t>Образование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lang="ru-RU" sz="28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Наука</a:t>
              </a:r>
            </a:p>
            <a:p>
              <a:pPr marL="457200" marR="0" lvl="0" indent="-4572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Ø"/>
                <a:tabLst/>
                <a:defRPr/>
              </a:pPr>
              <a:r>
                <a: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Times New Roman" pitchFamily="18" charset="0"/>
                  <a:cs typeface="Times New Roman" pitchFamily="18" charset="0"/>
                </a:rPr>
                <a:t>Вторичные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Times New Roman" pitchFamily="18" charset="0"/>
                  <a:cs typeface="Times New Roman" pitchFamily="18" charset="0"/>
                </a:rPr>
                <a:t>Художественная и публицистическая литература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Times New Roman" pitchFamily="18" charset="0"/>
                  <a:cs typeface="Times New Roman" pitchFamily="18" charset="0"/>
                </a:rPr>
                <a:t>Местный материал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Times New Roman" pitchFamily="18" charset="0"/>
                  <a:cs typeface="Times New Roman" pitchFamily="18" charset="0"/>
                </a:rPr>
                <a:t>Статистический материал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Times New Roman" pitchFamily="18" charset="0"/>
                  <a:cs typeface="Times New Roman" pitchFamily="18" charset="0"/>
                </a:rPr>
                <a:t>Интернет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Wingdings 2" pitchFamily="18" charset="2"/>
                <a:buNone/>
                <a:tabLst/>
                <a:defRPr/>
              </a:pPr>
              <a:endPara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rbel" pitchFamily="34" charset="0"/>
                <a:ea typeface="+mn-ea"/>
                <a:cs typeface="+mn-cs"/>
              </a:endParaRP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Wingdings 2" pitchFamily="18" charset="2"/>
                <a:buNone/>
                <a:tabLst/>
                <a:defRPr/>
              </a:pPr>
              <a:endPara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rbel" pitchFamily="34" charset="0"/>
                <a:ea typeface="+mn-ea"/>
                <a:cs typeface="+mn-cs"/>
              </a:endParaRPr>
            </a:p>
          </p:txBody>
        </p:sp>
        <p:sp>
          <p:nvSpPr>
            <p:cNvPr id="6" name="Rectangle 3"/>
            <p:cNvSpPr txBox="1">
              <a:spLocks/>
            </p:cNvSpPr>
            <p:nvPr/>
          </p:nvSpPr>
          <p:spPr>
            <a:xfrm>
              <a:off x="6572264" y="4857760"/>
              <a:ext cx="2286016" cy="57150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77500" lnSpcReduction="20000"/>
            </a:bodyPr>
            <a:lstStyle/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Wingdings 2" pitchFamily="18" charset="2"/>
                <a:buNone/>
                <a:tabLst/>
                <a:defRPr/>
              </a:pPr>
              <a:endParaRPr kumimoji="0" lang="ru-RU" sz="48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Wingdings 2" pitchFamily="18" charset="2"/>
                <a:buNone/>
                <a:tabLst/>
                <a:defRPr/>
              </a:pPr>
              <a:endPara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rbel" pitchFamily="34" charset="0"/>
                <a:ea typeface="+mn-ea"/>
                <a:cs typeface="+mn-cs"/>
              </a:endParaRPr>
            </a:p>
          </p:txBody>
        </p:sp>
        <p:sp>
          <p:nvSpPr>
            <p:cNvPr id="7" name="Rectangle 3"/>
            <p:cNvSpPr txBox="1">
              <a:spLocks/>
            </p:cNvSpPr>
            <p:nvPr/>
          </p:nvSpPr>
          <p:spPr>
            <a:xfrm>
              <a:off x="2571736" y="4929198"/>
              <a:ext cx="2714612" cy="57150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85000" lnSpcReduction="20000"/>
            </a:bodyPr>
            <a:lstStyle/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Wingdings 2" pitchFamily="18" charset="2"/>
                <a:buNone/>
                <a:tabLst/>
                <a:defRPr/>
              </a:pPr>
              <a:endPara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Wingdings 2" pitchFamily="18" charset="2"/>
                <a:buNone/>
                <a:tabLst/>
                <a:defRPr/>
              </a:pPr>
              <a:endPara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rbel" pitchFamily="34" charset="0"/>
                <a:ea typeface="+mn-ea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23\Desktop\человечки\3.bmp"/>
          <p:cNvPicPr>
            <a:picLocks noChangeAspect="1" noChangeArrowheads="1"/>
          </p:cNvPicPr>
          <p:nvPr/>
        </p:nvPicPr>
        <p:blipFill>
          <a:blip r:embed="rId2" cstate="print"/>
          <a:srcRect l="9524" t="4210"/>
          <a:stretch>
            <a:fillRect/>
          </a:stretch>
        </p:blipFill>
        <p:spPr bwMode="auto">
          <a:xfrm>
            <a:off x="-108520" y="-9128"/>
            <a:ext cx="9252520" cy="686712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57620" y="214290"/>
            <a:ext cx="5106868" cy="170254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Классификация по степени воздействия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2348880"/>
            <a:ext cx="6455640" cy="3096344"/>
          </a:xfrm>
        </p:spPr>
        <p:txBody>
          <a:bodyPr>
            <a:normAutofit/>
          </a:bodyPr>
          <a:lstStyle/>
          <a:p>
            <a:pPr marL="571500" indent="-571500" algn="l">
              <a:buFont typeface="Wingdings" panose="05000000000000000000" pitchFamily="2" charset="2"/>
              <a:buChar char="q"/>
            </a:pPr>
            <a:r>
              <a:rPr lang="ru-RU" sz="4000" dirty="0">
                <a:solidFill>
                  <a:schemeClr val="tx2"/>
                </a:solidFill>
              </a:rPr>
              <a:t>Практические</a:t>
            </a:r>
          </a:p>
          <a:p>
            <a:pPr marL="571500" indent="-571500" algn="l">
              <a:buFont typeface="Wingdings" panose="05000000000000000000" pitchFamily="2" charset="2"/>
              <a:buChar char="q"/>
            </a:pPr>
            <a:r>
              <a:rPr lang="ru-RU" sz="4000" dirty="0">
                <a:solidFill>
                  <a:schemeClr val="tx2"/>
                </a:solidFill>
              </a:rPr>
              <a:t>Обучающие</a:t>
            </a:r>
          </a:p>
          <a:p>
            <a:pPr marL="571500" indent="-571500" algn="l">
              <a:buFont typeface="Wingdings" panose="05000000000000000000" pitchFamily="2" charset="2"/>
              <a:buChar char="q"/>
            </a:pPr>
            <a:r>
              <a:rPr lang="ru-RU" sz="4000" dirty="0">
                <a:solidFill>
                  <a:schemeClr val="tx2"/>
                </a:solidFill>
              </a:rPr>
              <a:t>Научно-исследовательские</a:t>
            </a:r>
          </a:p>
        </p:txBody>
      </p:sp>
    </p:spTree>
    <p:extLst>
      <p:ext uri="{BB962C8B-B14F-4D97-AF65-F5344CB8AC3E}">
        <p14:creationId xmlns:p14="http://schemas.microsoft.com/office/powerpoint/2010/main" val="276730494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854</TotalTime>
  <Words>851</Words>
  <Application>Microsoft Office PowerPoint</Application>
  <PresentationFormat>Экран (4:3)</PresentationFormat>
  <Paragraphs>93</Paragraphs>
  <Slides>20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9" baseType="lpstr">
      <vt:lpstr>Arial</vt:lpstr>
      <vt:lpstr>Calibri</vt:lpstr>
      <vt:lpstr>Corbel</vt:lpstr>
      <vt:lpstr>Courier New</vt:lpstr>
      <vt:lpstr>Roboto</vt:lpstr>
      <vt:lpstr>Times New Roman</vt:lpstr>
      <vt:lpstr>Wingdings</vt:lpstr>
      <vt:lpstr>Wingdings 2</vt:lpstr>
      <vt:lpstr>Тема Office</vt:lpstr>
      <vt:lpstr>   «Кейс»-технология или метод казуса   Ахримова Е.В. учитель-логопед МБОУ «СОШ № 55 г. Челябинска»   </vt:lpstr>
      <vt:lpstr>Презентация PowerPoint</vt:lpstr>
      <vt:lpstr>История возникновения</vt:lpstr>
      <vt:lpstr>В России</vt:lpstr>
      <vt:lpstr>Целевой компонент «кейс-технологии»</vt:lpstr>
      <vt:lpstr>Методологические основы технологии</vt:lpstr>
      <vt:lpstr>Сущностные характеристики технологии</vt:lpstr>
      <vt:lpstr>Презентация PowerPoint</vt:lpstr>
      <vt:lpstr>Классификация по степени воздействия</vt:lpstr>
      <vt:lpstr>Структура «кейса»</vt:lpstr>
      <vt:lpstr>Презентация PowerPoint</vt:lpstr>
      <vt:lpstr>«Умный учится на чужих ошибках,  а очень умный на «кейсах».  Народная мудрость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Лада</dc:creator>
  <cp:lastModifiedBy>Пользователь</cp:lastModifiedBy>
  <cp:revision>23</cp:revision>
  <dcterms:created xsi:type="dcterms:W3CDTF">2013-03-05T01:27:52Z</dcterms:created>
  <dcterms:modified xsi:type="dcterms:W3CDTF">2025-01-29T04:55:07Z</dcterms:modified>
</cp:coreProperties>
</file>